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4"/>
  </p:notesMasterIdLst>
  <p:handoutMasterIdLst>
    <p:handoutMasterId r:id="rId25"/>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0" r:id="rId20"/>
    <p:sldId id="281" r:id="rId21"/>
    <p:sldId id="278" r:id="rId22"/>
    <p:sldId id="279" r:id="rId23"/>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2" d="100"/>
          <a:sy n="82"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10/10/2023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10/10/2023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10/10/2023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api.time.com/wp-content/uploads/2018/11/larq-sustainable-product.jpg?w=800&amp;quality=85"/>
          <p:cNvPicPr>
            <a:picLocks noChangeAspect="1" noChangeArrowheads="1"/>
          </p:cNvPicPr>
          <p:nvPr/>
        </p:nvPicPr>
        <p:blipFill rotWithShape="1">
          <a:blip r:embed="rId2">
            <a:extLst>
              <a:ext uri="{28A0092B-C50C-407E-A947-70E740481C1C}">
                <a14:useLocalDpi xmlns:a14="http://schemas.microsoft.com/office/drawing/2010/main" val="0"/>
              </a:ext>
            </a:extLst>
          </a:blip>
          <a:srcRect l="11535"/>
          <a:stretch/>
        </p:blipFill>
        <p:spPr bwMode="auto">
          <a:xfrm flipH="1">
            <a:off x="2454" y="0"/>
            <a:ext cx="9141546"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Product Life Cycle</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Maximise sales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To maximise </a:t>
            </a:r>
            <a:r>
              <a:rPr lang="en-GB" sz="2400" dirty="0" smtClean="0"/>
              <a:t>sales:</a:t>
            </a:r>
            <a:endParaRPr lang="en-GB" sz="2400" dirty="0"/>
          </a:p>
          <a:p>
            <a:pPr lvl="1">
              <a:buFont typeface="Arial" panose="020B0604020202020204" pitchFamily="34" charset="0"/>
              <a:buChar char="•"/>
            </a:pPr>
            <a:r>
              <a:rPr lang="en-GB" sz="2400" i="1" dirty="0"/>
              <a:t>Special </a:t>
            </a:r>
            <a:r>
              <a:rPr lang="en-GB" sz="2400" i="1" dirty="0" smtClean="0"/>
              <a:t>offers (discount codes </a:t>
            </a:r>
            <a:r>
              <a:rPr lang="en-GB" sz="2400" i="1" dirty="0" err="1" smtClean="0"/>
              <a:t>etc</a:t>
            </a:r>
            <a:r>
              <a:rPr lang="en-GB" sz="2400" i="1" dirty="0" smtClean="0"/>
              <a:t>)</a:t>
            </a:r>
            <a:endParaRPr lang="en-GB" sz="2400" i="1" dirty="0"/>
          </a:p>
          <a:p>
            <a:pPr lvl="1">
              <a:buFont typeface="Arial" panose="020B0604020202020204" pitchFamily="34" charset="0"/>
              <a:buChar char="•"/>
            </a:pPr>
            <a:r>
              <a:rPr lang="en-GB" sz="2400" i="1" dirty="0"/>
              <a:t>BOGOF </a:t>
            </a:r>
            <a:r>
              <a:rPr lang="en-GB" sz="2400" i="1" dirty="0" smtClean="0"/>
              <a:t>(buy one get one free)</a:t>
            </a:r>
            <a:endParaRPr lang="en-GB" sz="2400" i="1" dirty="0"/>
          </a:p>
          <a:p>
            <a:pPr lvl="1">
              <a:buFont typeface="Arial" panose="020B0604020202020204" pitchFamily="34" charset="0"/>
              <a:buChar char="•"/>
            </a:pPr>
            <a:r>
              <a:rPr lang="en-GB" sz="2400" i="1" dirty="0" smtClean="0"/>
              <a:t>Upgrades </a:t>
            </a:r>
            <a:endParaRPr lang="en-GB" sz="2400" i="1" dirty="0"/>
          </a:p>
          <a:p>
            <a:pPr lvl="1">
              <a:buFont typeface="Arial" panose="020B0604020202020204" pitchFamily="34" charset="0"/>
              <a:buChar char="•"/>
            </a:pPr>
            <a:r>
              <a:rPr lang="en-GB" sz="2400" i="1" dirty="0"/>
              <a:t>Change of </a:t>
            </a:r>
            <a:r>
              <a:rPr lang="en-GB" sz="2400" i="1" dirty="0" smtClean="0"/>
              <a:t>packaging/colour (rebranding)</a:t>
            </a:r>
          </a:p>
          <a:p>
            <a:pPr lvl="1">
              <a:buFont typeface="Arial" panose="020B0604020202020204" pitchFamily="34" charset="0"/>
              <a:buChar char="•"/>
            </a:pPr>
            <a:r>
              <a:rPr lang="en-GB" sz="2400" i="1" dirty="0" smtClean="0"/>
              <a:t>New accessories</a:t>
            </a:r>
            <a:endParaRPr lang="en-GB" sz="2400" i="1"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587" y="3409857"/>
            <a:ext cx="1875824" cy="1009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170" y="3385188"/>
            <a:ext cx="1549338" cy="8945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587" y="4683066"/>
            <a:ext cx="2351318" cy="14469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8746" y="4923066"/>
            <a:ext cx="2214573" cy="11982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47820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Extending product lifetime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All of these techniques will help extend the sales of the product. </a:t>
            </a:r>
            <a:endParaRPr lang="en-GB" sz="2400" dirty="0" smtClean="0"/>
          </a:p>
          <a:p>
            <a:pPr marL="0" indent="0">
              <a:buNone/>
            </a:pPr>
            <a:r>
              <a:rPr lang="en-GB" sz="2400" dirty="0" smtClean="0"/>
              <a:t>In </a:t>
            </a:r>
            <a:r>
              <a:rPr lang="en-GB" sz="2400" dirty="0"/>
              <a:t>doing </a:t>
            </a:r>
            <a:r>
              <a:rPr lang="en-GB" sz="2400" dirty="0" smtClean="0"/>
              <a:t>so, </a:t>
            </a:r>
            <a:r>
              <a:rPr lang="en-GB" sz="2400" dirty="0"/>
              <a:t>it will use up any materials/components that have already been manufactured. This will improve long term profit.</a:t>
            </a:r>
          </a:p>
          <a:p>
            <a:pPr marL="0" indent="0">
              <a:buNone/>
            </a:pPr>
            <a:endParaRPr lang="en-GB" sz="2400" dirty="0"/>
          </a:p>
          <a:p>
            <a:pPr marL="0" indent="0">
              <a:buNone/>
            </a:pPr>
            <a:r>
              <a:rPr lang="en-GB" sz="2400" dirty="0"/>
              <a:t>What manufacturing product system would eliminate or at least reduce exposure to a loss on left over </a:t>
            </a:r>
            <a:r>
              <a:rPr lang="en-GB" sz="2400" dirty="0" smtClean="0"/>
              <a:t>products/materials….?</a:t>
            </a:r>
          </a:p>
          <a:p>
            <a:pPr marL="0" indent="0">
              <a:buNone/>
            </a:pPr>
            <a:endParaRPr lang="en-GB" sz="2400" dirty="0"/>
          </a:p>
          <a:p>
            <a:pPr marL="0" indent="0">
              <a:buNone/>
            </a:pPr>
            <a:r>
              <a:rPr lang="en-GB" sz="2400" dirty="0" smtClean="0"/>
              <a:t>Productions systems and planned obsolescence! (these will be covered in more depth later on).</a:t>
            </a:r>
            <a:endParaRPr lang="en-GB" sz="2400" dirty="0"/>
          </a:p>
        </p:txBody>
      </p:sp>
      <p:pic>
        <p:nvPicPr>
          <p:cNvPr id="2050" name="Picture 2" descr="Image may contain Human Person and Pla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070"/>
          <a:stretch/>
        </p:blipFill>
        <p:spPr bwMode="auto">
          <a:xfrm>
            <a:off x="-20154" y="2708919"/>
            <a:ext cx="4121565" cy="416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0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task</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1800" dirty="0"/>
              <a:t>This is a typical question that is asking you to EXPLAIN the stages of the graph</a:t>
            </a:r>
            <a:r>
              <a:rPr lang="en-GB" sz="1800" dirty="0" smtClean="0"/>
              <a:t>.</a:t>
            </a:r>
            <a:endParaRPr lang="en-GB" sz="1800" dirty="0"/>
          </a:p>
          <a:p>
            <a:pPr marL="0" indent="0">
              <a:buNone/>
            </a:pPr>
            <a:r>
              <a:rPr lang="en-GB" sz="1800" dirty="0" smtClean="0"/>
              <a:t>When it says EXPLAIN you must provide an answer that is structured and</a:t>
            </a:r>
          </a:p>
          <a:p>
            <a:pPr marL="0" indent="0">
              <a:buNone/>
            </a:pPr>
            <a:r>
              <a:rPr lang="en-GB" sz="1800" dirty="0" smtClean="0"/>
              <a:t> written in sentences. You CANNOT provide ONE WORD answers.</a:t>
            </a:r>
          </a:p>
          <a:p>
            <a:pPr marL="0" indent="0">
              <a:buNone/>
            </a:pPr>
            <a:endParaRPr lang="en-GB" sz="1800" dirty="0" smtClean="0"/>
          </a:p>
          <a:p>
            <a:pPr marL="0" indent="0">
              <a:buNone/>
            </a:pPr>
            <a:endParaRPr lang="en-GB" sz="18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040" y="2301131"/>
            <a:ext cx="6336704" cy="4440237"/>
          </a:xfrm>
          <a:prstGeom prst="rect">
            <a:avLst/>
          </a:prstGeom>
        </p:spPr>
      </p:pic>
    </p:spTree>
    <p:extLst>
      <p:ext uri="{BB962C8B-B14F-4D97-AF65-F5344CB8AC3E}">
        <p14:creationId xmlns:p14="http://schemas.microsoft.com/office/powerpoint/2010/main" val="325942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answer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r>
              <a:rPr lang="en-GB" sz="2400" b="1" dirty="0"/>
              <a:t>Stage 2 </a:t>
            </a:r>
            <a:r>
              <a:rPr lang="en-GB" sz="2400" dirty="0"/>
              <a:t>of the chart shows the initial sales starting to rise. As the sales increase, the costs of developing and marketing the new product are offset and the product starts to move into profit.</a:t>
            </a:r>
          </a:p>
          <a:p>
            <a:r>
              <a:rPr lang="en-GB" sz="2400" b="1" dirty="0"/>
              <a:t>Stage 3 </a:t>
            </a:r>
            <a:r>
              <a:rPr lang="en-GB" sz="2400" dirty="0"/>
              <a:t>of the chart shows the product becoming more popular and sales increase quickly. The larger volume of sales means the profit increases as well.</a:t>
            </a:r>
          </a:p>
          <a:p>
            <a:r>
              <a:rPr lang="en-GB" sz="2400" b="1" dirty="0"/>
              <a:t>Stage 4 </a:t>
            </a:r>
            <a:r>
              <a:rPr lang="en-GB" sz="2400" dirty="0"/>
              <a:t>of the chart shows the product reaching maturity as the sales increase to a peak and then start to drop off. Profit also reaches a peak and then also falls as sales decrease.</a:t>
            </a:r>
          </a:p>
          <a:p>
            <a:r>
              <a:rPr lang="en-GB" sz="2400" b="1" dirty="0"/>
              <a:t>Stage 5 </a:t>
            </a:r>
            <a:r>
              <a:rPr lang="en-GB" sz="2400" dirty="0"/>
              <a:t>shows the product in decline as the sales are now falling and as sales fall profit starts to drop off more significantly than before.</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27231"/>
            <a:ext cx="4182530" cy="2930769"/>
          </a:xfrm>
          <a:prstGeom prst="rect">
            <a:avLst/>
          </a:prstGeom>
        </p:spPr>
      </p:pic>
    </p:spTree>
    <p:extLst>
      <p:ext uri="{BB962C8B-B14F-4D97-AF65-F5344CB8AC3E}">
        <p14:creationId xmlns:p14="http://schemas.microsoft.com/office/powerpoint/2010/main" val="307650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obsolescence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By now we should be able to look at products and relate the terms PLANNED OBSOLESCENCE and PERCEIVED OBSOLESCENCE to them.</a:t>
            </a:r>
          </a:p>
          <a:p>
            <a:pPr marL="0" indent="0">
              <a:buNone/>
            </a:pPr>
            <a:r>
              <a:rPr lang="en-GB" sz="2400" dirty="0"/>
              <a:t>We may not see an exam question that specifically says “What is Obsolescence?” you should introduce your new found knowledge into questions that relate to; </a:t>
            </a:r>
          </a:p>
          <a:p>
            <a:pPr lvl="1">
              <a:buFont typeface="Arial" panose="020B0604020202020204" pitchFamily="34" charset="0"/>
              <a:buChar char="•"/>
            </a:pPr>
            <a:r>
              <a:rPr lang="en-GB" sz="2400" i="1" dirty="0" err="1"/>
              <a:t>Lifecyle</a:t>
            </a:r>
            <a:endParaRPr lang="en-GB" sz="2400" i="1" dirty="0"/>
          </a:p>
          <a:p>
            <a:pPr lvl="1">
              <a:buFont typeface="Arial" panose="020B0604020202020204" pitchFamily="34" charset="0"/>
              <a:buChar char="•"/>
            </a:pPr>
            <a:r>
              <a:rPr lang="en-GB" sz="2400" i="1" dirty="0"/>
              <a:t>JIT </a:t>
            </a:r>
            <a:r>
              <a:rPr lang="en-GB" sz="2400" i="1" dirty="0" smtClean="0"/>
              <a:t>(Just </a:t>
            </a:r>
            <a:r>
              <a:rPr lang="en-GB" sz="2400" i="1" dirty="0"/>
              <a:t>in </a:t>
            </a:r>
            <a:r>
              <a:rPr lang="en-GB" sz="2400" i="1" dirty="0" smtClean="0"/>
              <a:t>Time </a:t>
            </a:r>
            <a:r>
              <a:rPr lang="en-GB" sz="2400" i="1" dirty="0"/>
              <a:t>production)</a:t>
            </a:r>
          </a:p>
          <a:p>
            <a:pPr lvl="1">
              <a:buFont typeface="Arial" panose="020B0604020202020204" pitchFamily="34" charset="0"/>
              <a:buChar char="•"/>
            </a:pPr>
            <a:r>
              <a:rPr lang="en-GB" sz="2400" i="1" dirty="0"/>
              <a:t>Sustainability</a:t>
            </a:r>
          </a:p>
          <a:p>
            <a:pPr lvl="1">
              <a:buFont typeface="Arial" panose="020B0604020202020204" pitchFamily="34" charset="0"/>
              <a:buChar char="•"/>
            </a:pPr>
            <a:r>
              <a:rPr lang="en-GB" sz="2400" i="1" dirty="0"/>
              <a:t>Circular Economy (make, use, dispose)</a:t>
            </a:r>
          </a:p>
          <a:p>
            <a:pPr lvl="1">
              <a:buFont typeface="Arial" panose="020B0604020202020204" pitchFamily="34" charset="0"/>
              <a:buChar char="•"/>
            </a:pPr>
            <a:r>
              <a:rPr lang="en-GB" sz="2400" i="1" dirty="0"/>
              <a:t>6 R’s (Reduce, Rethink, Refuse, Recycle, Reuse, Repair)</a:t>
            </a:r>
          </a:p>
        </p:txBody>
      </p:sp>
    </p:spTree>
    <p:extLst>
      <p:ext uri="{BB962C8B-B14F-4D97-AF65-F5344CB8AC3E}">
        <p14:creationId xmlns:p14="http://schemas.microsoft.com/office/powerpoint/2010/main" val="269385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Planned obsolescence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Planned </a:t>
            </a:r>
            <a:r>
              <a:rPr lang="en-GB" sz="2400" dirty="0"/>
              <a:t>obsolescence is when a product is </a:t>
            </a:r>
            <a:r>
              <a:rPr lang="en-GB" sz="2400" b="1" dirty="0"/>
              <a:t>deliberately designed to have a specific life span</a:t>
            </a:r>
            <a:r>
              <a:rPr lang="en-GB" sz="2400" dirty="0"/>
              <a:t>. This is usually a shortened life span. </a:t>
            </a:r>
            <a:endParaRPr lang="en-GB" sz="2400" dirty="0" smtClean="0"/>
          </a:p>
          <a:p>
            <a:pPr marL="0" indent="0">
              <a:buNone/>
            </a:pPr>
            <a:r>
              <a:rPr lang="en-GB" sz="2400" dirty="0" smtClean="0"/>
              <a:t>The </a:t>
            </a:r>
            <a:r>
              <a:rPr lang="en-GB" sz="2400" dirty="0"/>
              <a:t>product is designed to last long enough to develop a customer’s lasting need. </a:t>
            </a:r>
            <a:endParaRPr lang="en-GB" sz="2400" dirty="0" smtClean="0"/>
          </a:p>
          <a:p>
            <a:pPr marL="0" indent="0">
              <a:buNone/>
            </a:pPr>
            <a:r>
              <a:rPr lang="en-GB" sz="2400" dirty="0" smtClean="0"/>
              <a:t>The </a:t>
            </a:r>
            <a:r>
              <a:rPr lang="en-GB" sz="2400" dirty="0"/>
              <a:t>product is also designed to </a:t>
            </a:r>
            <a:r>
              <a:rPr lang="en-GB" sz="2400" b="1" dirty="0"/>
              <a:t>convince the customer that the product is a quality product</a:t>
            </a:r>
            <a:r>
              <a:rPr lang="en-GB" sz="2400" dirty="0"/>
              <a:t>, even though it eventually needs replacing. </a:t>
            </a:r>
            <a:endParaRPr lang="en-GB" sz="2400" dirty="0" smtClean="0"/>
          </a:p>
          <a:p>
            <a:pPr marL="0" indent="0">
              <a:buNone/>
            </a:pPr>
            <a:r>
              <a:rPr lang="en-GB" sz="2400" dirty="0" smtClean="0"/>
              <a:t>In </a:t>
            </a:r>
            <a:r>
              <a:rPr lang="en-GB" sz="2400" dirty="0"/>
              <a:t>this way, when the product fails, the </a:t>
            </a:r>
            <a:r>
              <a:rPr lang="en-GB" sz="2400" b="1" dirty="0"/>
              <a:t>customer will want to buy another</a:t>
            </a:r>
            <a:r>
              <a:rPr lang="en-GB" sz="2400" dirty="0"/>
              <a:t>, up to date version</a:t>
            </a:r>
            <a:r>
              <a:rPr lang="en-GB" sz="2400" dirty="0" smtClean="0"/>
              <a:t>.</a:t>
            </a:r>
          </a:p>
          <a:p>
            <a:pPr marL="0" indent="0">
              <a:buNone/>
            </a:pPr>
            <a:endParaRPr lang="en-GB" sz="2800" b="1" dirty="0"/>
          </a:p>
        </p:txBody>
      </p:sp>
      <p:pic>
        <p:nvPicPr>
          <p:cNvPr id="3074" name="Picture 2" descr="best washing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0180"/>
            <a:ext cx="4101411" cy="41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2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example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Autofit/>
          </a:bodyPr>
          <a:lstStyle/>
          <a:p>
            <a:pPr marL="0" indent="0">
              <a:buNone/>
            </a:pPr>
            <a:r>
              <a:rPr lang="en-GB" dirty="0"/>
              <a:t>Take for example a washing machine. Planned obsolescence means that the washing machine (seen opposite) is designed to last about two years, before it breaks down outside the guarantee time. Most of the components / parts have been manufactured from quality materials with the exception of some vital parts. Two years after purchase, the washing machine will only need minor inexpensive repairs. However, between 4 to 5 years the vitals parts begin to wear out and a replacement machine is required</a:t>
            </a:r>
            <a:r>
              <a:rPr lang="en-GB" dirty="0" smtClean="0"/>
              <a:t>.</a:t>
            </a:r>
          </a:p>
          <a:p>
            <a:pPr marL="0" indent="0">
              <a:buNone/>
            </a:pPr>
            <a:r>
              <a:rPr lang="en-GB" sz="2400" dirty="0"/>
              <a:t/>
            </a:r>
            <a:br>
              <a:rPr lang="en-GB" sz="2400" dirty="0"/>
            </a:br>
            <a:r>
              <a:rPr lang="en-GB" dirty="0"/>
              <a:t>For planned obsolescence to work, the customer must feel that </a:t>
            </a:r>
            <a:r>
              <a:rPr lang="en-GB" dirty="0" smtClean="0"/>
              <a:t>they </a:t>
            </a:r>
            <a:r>
              <a:rPr lang="en-GB" dirty="0" smtClean="0"/>
              <a:t>have </a:t>
            </a:r>
            <a:r>
              <a:rPr lang="en-GB" dirty="0"/>
              <a:t>had value for money. Furthermore, </a:t>
            </a:r>
            <a:r>
              <a:rPr lang="en-GB" dirty="0" smtClean="0"/>
              <a:t>they </a:t>
            </a:r>
            <a:r>
              <a:rPr lang="en-GB" dirty="0"/>
              <a:t>must have enough confidence in the </a:t>
            </a:r>
            <a:r>
              <a:rPr lang="en-GB" dirty="0" smtClean="0"/>
              <a:t>manufacturer or company</a:t>
            </a:r>
            <a:r>
              <a:rPr lang="en-GB" dirty="0"/>
              <a:t>, to replace the original washing machine with the modern equivalent machine, from the same manufacturer.</a:t>
            </a:r>
            <a:endParaRPr lang="en-GB" sz="2400" i="1" dirty="0"/>
          </a:p>
        </p:txBody>
      </p:sp>
      <p:pic>
        <p:nvPicPr>
          <p:cNvPr id="3074" name="Picture 2" descr="best washing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0180"/>
            <a:ext cx="4101411" cy="41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09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Planned obsolescence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Most </a:t>
            </a:r>
            <a:r>
              <a:rPr lang="en-GB" sz="2400" dirty="0"/>
              <a:t>laptops will last you </a:t>
            </a:r>
            <a:r>
              <a:rPr lang="en-GB" sz="2400" dirty="0" err="1" smtClean="0"/>
              <a:t>approx</a:t>
            </a:r>
            <a:r>
              <a:rPr lang="en-GB" sz="2400" dirty="0" smtClean="0"/>
              <a:t> 3-5 years.</a:t>
            </a:r>
            <a:endParaRPr lang="en-GB" sz="2400" dirty="0"/>
          </a:p>
          <a:p>
            <a:pPr marL="0" indent="0">
              <a:buNone/>
            </a:pPr>
            <a:r>
              <a:rPr lang="en-GB" sz="2400" dirty="0"/>
              <a:t>Most washing machines will </a:t>
            </a:r>
            <a:r>
              <a:rPr lang="en-GB" sz="2400" dirty="0" smtClean="0"/>
              <a:t>approx. 11 years.</a:t>
            </a:r>
            <a:endParaRPr lang="en-GB" sz="2400" dirty="0"/>
          </a:p>
          <a:p>
            <a:pPr marL="0" indent="0">
              <a:buNone/>
            </a:pPr>
            <a:r>
              <a:rPr lang="en-GB" sz="2400" dirty="0"/>
              <a:t>If all our products were to last a lifetime, how are companies going to make money?</a:t>
            </a:r>
          </a:p>
          <a:p>
            <a:pPr marL="0" indent="0">
              <a:buNone/>
            </a:pPr>
            <a:r>
              <a:rPr lang="en-GB" sz="2400" dirty="0" smtClean="0"/>
              <a:t>Depends </a:t>
            </a:r>
            <a:r>
              <a:rPr lang="en-GB" sz="2400" dirty="0"/>
              <a:t>on the product as to how long a company wants it to last.</a:t>
            </a:r>
          </a:p>
          <a:p>
            <a:pPr marL="0" indent="0">
              <a:buNone/>
            </a:pPr>
            <a:r>
              <a:rPr lang="en-GB" sz="2400" dirty="0"/>
              <a:t>Examples could </a:t>
            </a:r>
            <a:r>
              <a:rPr lang="en-GB" sz="2400" dirty="0" smtClean="0"/>
              <a:t>be: </a:t>
            </a:r>
            <a:endParaRPr lang="en-GB" sz="2400" dirty="0"/>
          </a:p>
          <a:p>
            <a:pPr lvl="1">
              <a:buFont typeface="Arial" panose="020B0604020202020204" pitchFamily="34" charset="0"/>
              <a:buChar char="•"/>
            </a:pPr>
            <a:r>
              <a:rPr lang="en-GB" sz="2400" i="1" dirty="0"/>
              <a:t>T.V. typically </a:t>
            </a:r>
            <a:r>
              <a:rPr lang="en-GB" sz="2400" i="1" dirty="0" smtClean="0"/>
              <a:t>5 </a:t>
            </a:r>
            <a:r>
              <a:rPr lang="en-GB" sz="2400" i="1" dirty="0"/>
              <a:t>to </a:t>
            </a:r>
            <a:r>
              <a:rPr lang="en-GB" sz="2400" i="1" dirty="0" smtClean="0"/>
              <a:t>15</a:t>
            </a:r>
            <a:r>
              <a:rPr lang="en-GB" sz="2400" i="1" dirty="0" smtClean="0"/>
              <a:t> </a:t>
            </a:r>
            <a:r>
              <a:rPr lang="en-GB" sz="2400" i="1" dirty="0"/>
              <a:t>years</a:t>
            </a:r>
          </a:p>
          <a:p>
            <a:pPr lvl="1">
              <a:buFont typeface="Arial" panose="020B0604020202020204" pitchFamily="34" charset="0"/>
              <a:buChar char="•"/>
            </a:pPr>
            <a:r>
              <a:rPr lang="en-GB" sz="2400" i="1" dirty="0"/>
              <a:t>Car </a:t>
            </a:r>
            <a:r>
              <a:rPr lang="en-GB" sz="2400" i="1" dirty="0" smtClean="0"/>
              <a:t>approx. </a:t>
            </a:r>
            <a:r>
              <a:rPr lang="en-GB" sz="2400" i="1" dirty="0" smtClean="0"/>
              <a:t>12</a:t>
            </a:r>
            <a:r>
              <a:rPr lang="en-GB" sz="2400" i="1" dirty="0" smtClean="0"/>
              <a:t> </a:t>
            </a:r>
            <a:r>
              <a:rPr lang="en-GB" sz="2400" i="1" dirty="0" smtClean="0"/>
              <a:t>years (or 200k miles)</a:t>
            </a:r>
            <a:endParaRPr lang="en-GB" sz="2400" i="1" dirty="0"/>
          </a:p>
        </p:txBody>
      </p:sp>
      <p:pic>
        <p:nvPicPr>
          <p:cNvPr id="3074" name="Picture 2" descr="best washing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0180"/>
            <a:ext cx="4101411" cy="41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03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Planned obsolescence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It can be achieved by;</a:t>
            </a:r>
          </a:p>
          <a:p>
            <a:pPr lvl="1">
              <a:buFont typeface="Arial" panose="020B0604020202020204" pitchFamily="34" charset="0"/>
              <a:buChar char="•"/>
            </a:pPr>
            <a:r>
              <a:rPr lang="en-GB" sz="2400" i="1" dirty="0"/>
              <a:t>Bringing in new models or features.</a:t>
            </a:r>
          </a:p>
          <a:p>
            <a:pPr lvl="1">
              <a:buFont typeface="Arial" panose="020B0604020202020204" pitchFamily="34" charset="0"/>
              <a:buChar char="•"/>
            </a:pPr>
            <a:r>
              <a:rPr lang="en-GB" sz="2400" i="1" dirty="0"/>
              <a:t>Limiting parts for repairs (this is called limited product support).</a:t>
            </a:r>
          </a:p>
          <a:p>
            <a:pPr lvl="1">
              <a:buFont typeface="Arial" panose="020B0604020202020204" pitchFamily="34" charset="0"/>
              <a:buChar char="•"/>
            </a:pPr>
            <a:r>
              <a:rPr lang="en-GB" sz="2400" i="1" dirty="0"/>
              <a:t>Refusing people access to the designs (no repair shops).</a:t>
            </a:r>
          </a:p>
        </p:txBody>
      </p:sp>
      <p:pic>
        <p:nvPicPr>
          <p:cNvPr id="4098" name="Picture 2" descr="Spare parts -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1" y="3154767"/>
            <a:ext cx="5042589" cy="370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9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Perceived obsolescence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People will buy products because there </a:t>
            </a:r>
            <a:r>
              <a:rPr lang="en-GB" sz="2400" i="1" dirty="0"/>
              <a:t>is</a:t>
            </a:r>
            <a:r>
              <a:rPr lang="en-GB" sz="2400" dirty="0"/>
              <a:t> a newer one out, not because what they have is </a:t>
            </a:r>
            <a:r>
              <a:rPr lang="en-GB" sz="2400" dirty="0" smtClean="0"/>
              <a:t>broken.</a:t>
            </a:r>
            <a:endParaRPr lang="en-GB" sz="2400" dirty="0"/>
          </a:p>
          <a:p>
            <a:pPr marL="0" indent="0">
              <a:buNone/>
            </a:pPr>
            <a:r>
              <a:rPr lang="en-GB" sz="2400" dirty="0"/>
              <a:t>They will buy what their friends or neighbours have to give the impression of </a:t>
            </a:r>
            <a:r>
              <a:rPr lang="en-GB" sz="2400" dirty="0" smtClean="0"/>
              <a:t>keeping in style, on trend, or wealthy.</a:t>
            </a:r>
          </a:p>
          <a:p>
            <a:pPr marL="0" indent="0">
              <a:buNone/>
            </a:pPr>
            <a:r>
              <a:rPr lang="en-GB" sz="2400" dirty="0" smtClean="0"/>
              <a:t>Branding plays an important part of this. Even if products are near identical, some may choose the more expensive branded option to appear trendy/wealthy.</a:t>
            </a:r>
            <a:endParaRPr lang="en-GB" sz="2400" dirty="0"/>
          </a:p>
        </p:txBody>
      </p:sp>
      <p:pic>
        <p:nvPicPr>
          <p:cNvPr id="5122" name="Picture 2" descr="https://i2-prod.glasgowlive.co.uk/incoming/article11768322.ece/ALTERNATES/s615/GP19077529.jpg"/>
          <p:cNvPicPr>
            <a:picLocks noChangeAspect="1" noChangeArrowheads="1"/>
          </p:cNvPicPr>
          <p:nvPr/>
        </p:nvPicPr>
        <p:blipFill rotWithShape="1">
          <a:blip r:embed="rId2">
            <a:extLst>
              <a:ext uri="{28A0092B-C50C-407E-A947-70E740481C1C}">
                <a14:useLocalDpi xmlns:a14="http://schemas.microsoft.com/office/drawing/2010/main" val="0"/>
              </a:ext>
            </a:extLst>
          </a:blip>
          <a:srcRect t="6442" b="27810"/>
          <a:stretch/>
        </p:blipFill>
        <p:spPr bwMode="auto">
          <a:xfrm>
            <a:off x="4101411" y="4653136"/>
            <a:ext cx="5042589"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7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Introduction to product lifecycle</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Describe and explain the different stages of product lifecycle. </a:t>
            </a:r>
          </a:p>
          <a:p>
            <a:pPr>
              <a:buFont typeface="Arial" panose="020B0604020202020204" pitchFamily="34" charset="0"/>
              <a:buChar char="•"/>
            </a:pPr>
            <a:r>
              <a:rPr lang="en-GB" sz="2400" dirty="0" smtClean="0">
                <a:solidFill>
                  <a:srgbClr val="FFFFFF"/>
                </a:solidFill>
              </a:rPr>
              <a:t>Understand the meaning of planned </a:t>
            </a:r>
            <a:r>
              <a:rPr lang="en-GB" sz="2400" dirty="0" smtClean="0"/>
              <a:t>obsolescence.</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Product lifecycle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Product Lifecycle covers the following </a:t>
            </a:r>
            <a:r>
              <a:rPr lang="en-GB" sz="2400" dirty="0" smtClean="0"/>
              <a:t>areas:</a:t>
            </a:r>
            <a:endParaRPr lang="en-GB" sz="2400" dirty="0"/>
          </a:p>
        </p:txBody>
      </p:sp>
      <p:sp>
        <p:nvSpPr>
          <p:cNvPr id="3" name="Rectangle 2"/>
          <p:cNvSpPr/>
          <p:nvPr/>
        </p:nvSpPr>
        <p:spPr>
          <a:xfrm>
            <a:off x="1187624" y="1988840"/>
            <a:ext cx="6696744"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 y="1988840"/>
            <a:ext cx="7124700" cy="4381500"/>
          </a:xfrm>
          <a:prstGeom prst="rect">
            <a:avLst/>
          </a:prstGeom>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PRODUCT DEVELOPMENT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Product Development</a:t>
            </a:r>
          </a:p>
          <a:p>
            <a:pPr lvl="1">
              <a:buFont typeface="Arial" panose="020B0604020202020204" pitchFamily="34" charset="0"/>
              <a:buChar char="•"/>
            </a:pPr>
            <a:r>
              <a:rPr lang="en-GB" sz="2400" i="1" dirty="0"/>
              <a:t>Initial concept development.</a:t>
            </a:r>
          </a:p>
          <a:p>
            <a:pPr lvl="1">
              <a:buFont typeface="Arial" panose="020B0604020202020204" pitchFamily="34" charset="0"/>
              <a:buChar char="•"/>
            </a:pPr>
            <a:r>
              <a:rPr lang="en-GB" sz="2400" i="1" dirty="0"/>
              <a:t>High Research and Development Costs (R&amp;D).</a:t>
            </a:r>
          </a:p>
          <a:p>
            <a:pPr lvl="1">
              <a:buFont typeface="Arial" panose="020B0604020202020204" pitchFamily="34" charset="0"/>
              <a:buChar char="•"/>
            </a:pPr>
            <a:r>
              <a:rPr lang="en-GB" sz="2400" i="1" dirty="0"/>
              <a:t>No </a:t>
            </a:r>
            <a:r>
              <a:rPr lang="en-GB" sz="2400" i="1" dirty="0" smtClean="0"/>
              <a:t>sales at this stage.</a:t>
            </a:r>
            <a:endParaRPr lang="en-GB" sz="2400" i="1" dirty="0"/>
          </a:p>
          <a:p>
            <a:pPr lvl="1">
              <a:buFont typeface="Arial" panose="020B0604020202020204" pitchFamily="34" charset="0"/>
              <a:buChar char="•"/>
            </a:pPr>
            <a:r>
              <a:rPr lang="en-GB" sz="2400" i="1" dirty="0" smtClean="0"/>
              <a:t>The aim </a:t>
            </a:r>
            <a:r>
              <a:rPr lang="en-GB" sz="2400" i="1" dirty="0"/>
              <a:t>is to complete this phase quickly.</a:t>
            </a:r>
          </a:p>
        </p:txBody>
      </p:sp>
    </p:spTree>
    <p:extLst>
      <p:ext uri="{BB962C8B-B14F-4D97-AF65-F5344CB8AC3E}">
        <p14:creationId xmlns:p14="http://schemas.microsoft.com/office/powerpoint/2010/main" val="136230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smtClean="0"/>
              <a:t> Sales </a:t>
            </a:r>
            <a:r>
              <a:rPr lang="en-GB" sz="2400" dirty="0"/>
              <a:t>start</a:t>
            </a:r>
          </a:p>
          <a:p>
            <a:pPr>
              <a:buFont typeface="Arial" panose="020B0604020202020204" pitchFamily="34" charset="0"/>
              <a:buChar char="•"/>
            </a:pPr>
            <a:r>
              <a:rPr lang="en-GB" sz="2400" dirty="0" smtClean="0"/>
              <a:t> Big </a:t>
            </a:r>
            <a:r>
              <a:rPr lang="en-GB" sz="2400" dirty="0"/>
              <a:t>push on advertising</a:t>
            </a:r>
          </a:p>
          <a:p>
            <a:pPr>
              <a:buFont typeface="Arial" panose="020B0604020202020204" pitchFamily="34" charset="0"/>
              <a:buChar char="•"/>
            </a:pPr>
            <a:r>
              <a:rPr lang="en-GB" sz="2400" dirty="0" smtClean="0"/>
              <a:t> Product </a:t>
            </a:r>
            <a:r>
              <a:rPr lang="en-GB" sz="2400" dirty="0"/>
              <a:t>Endorsement</a:t>
            </a:r>
          </a:p>
          <a:p>
            <a:pPr>
              <a:buFont typeface="Arial" panose="020B0604020202020204" pitchFamily="34" charset="0"/>
              <a:buChar char="•"/>
            </a:pPr>
            <a:r>
              <a:rPr lang="en-GB" sz="2400" dirty="0" smtClean="0"/>
              <a:t> Costs </a:t>
            </a:r>
            <a:r>
              <a:rPr lang="en-GB" sz="2400" dirty="0"/>
              <a:t>increase due to ramp up of production</a:t>
            </a:r>
          </a:p>
          <a:p>
            <a:pPr>
              <a:buFont typeface="Arial" panose="020B0604020202020204" pitchFamily="34" charset="0"/>
              <a:buChar char="•"/>
            </a:pPr>
            <a:r>
              <a:rPr lang="en-GB" sz="2400" dirty="0" smtClean="0"/>
              <a:t> Costs </a:t>
            </a:r>
            <a:r>
              <a:rPr lang="en-GB" sz="2400" dirty="0"/>
              <a:t>increase due to Marketing</a:t>
            </a:r>
          </a:p>
          <a:p>
            <a:pPr>
              <a:buFont typeface="Arial" panose="020B0604020202020204" pitchFamily="34" charset="0"/>
              <a:buChar char="•"/>
            </a:pPr>
            <a:r>
              <a:rPr lang="en-GB" sz="2400" dirty="0" smtClean="0"/>
              <a:t> Setup </a:t>
            </a:r>
            <a:r>
              <a:rPr lang="en-GB" sz="2400" dirty="0"/>
              <a:t>sales network</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514"/>
          <a:stretch/>
        </p:blipFill>
        <p:spPr bwMode="auto">
          <a:xfrm>
            <a:off x="6975400" y="3184451"/>
            <a:ext cx="19170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047" y="5089451"/>
            <a:ext cx="2219775" cy="158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1411" y="3573016"/>
            <a:ext cx="2700254" cy="20040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2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growth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smtClean="0"/>
              <a:t> High </a:t>
            </a:r>
            <a:r>
              <a:rPr lang="en-GB" sz="2400" dirty="0"/>
              <a:t>volume of sales</a:t>
            </a:r>
          </a:p>
          <a:p>
            <a:pPr>
              <a:buFont typeface="Arial" panose="020B0604020202020204" pitchFamily="34" charset="0"/>
              <a:buChar char="•"/>
            </a:pPr>
            <a:r>
              <a:rPr lang="en-GB" sz="2400" dirty="0" smtClean="0"/>
              <a:t> Reduced </a:t>
            </a:r>
            <a:r>
              <a:rPr lang="en-GB" sz="2400" dirty="0"/>
              <a:t>costs in R&amp;D for this product</a:t>
            </a:r>
          </a:p>
          <a:p>
            <a:pPr>
              <a:buFont typeface="Arial" panose="020B0604020202020204" pitchFamily="34" charset="0"/>
              <a:buChar char="•"/>
            </a:pPr>
            <a:r>
              <a:rPr lang="en-GB" sz="2400" dirty="0" smtClean="0"/>
              <a:t> May have a niche </a:t>
            </a:r>
            <a:r>
              <a:rPr lang="en-GB" sz="2400" dirty="0"/>
              <a:t>market</a:t>
            </a:r>
          </a:p>
          <a:p>
            <a:pPr>
              <a:buFont typeface="Arial" panose="020B0604020202020204" pitchFamily="34" charset="0"/>
              <a:buChar char="•"/>
            </a:pPr>
            <a:r>
              <a:rPr lang="en-GB" sz="2400" dirty="0" smtClean="0"/>
              <a:t> Profit is generated</a:t>
            </a:r>
            <a:endParaRPr lang="en-GB"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744" y="3645024"/>
            <a:ext cx="3456384" cy="23001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61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maturity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smtClean="0"/>
              <a:t> Sales </a:t>
            </a:r>
            <a:r>
              <a:rPr lang="en-GB" sz="2400" dirty="0"/>
              <a:t>begin to flatten and then drop off due to the product reaching end of life</a:t>
            </a:r>
          </a:p>
          <a:p>
            <a:pPr>
              <a:buFont typeface="Arial" panose="020B0604020202020204" pitchFamily="34" charset="0"/>
              <a:buChar char="•"/>
            </a:pPr>
            <a:r>
              <a:rPr lang="en-GB" sz="2400" dirty="0" smtClean="0"/>
              <a:t> Impact </a:t>
            </a:r>
            <a:r>
              <a:rPr lang="en-GB" sz="2400" dirty="0"/>
              <a:t>of newer products from competitors</a:t>
            </a:r>
          </a:p>
          <a:p>
            <a:pPr>
              <a:buFont typeface="Arial" panose="020B0604020202020204" pitchFamily="34" charset="0"/>
              <a:buChar char="•"/>
            </a:pPr>
            <a:r>
              <a:rPr lang="en-GB" sz="2400" dirty="0" smtClean="0"/>
              <a:t> Changes </a:t>
            </a:r>
            <a:r>
              <a:rPr lang="en-GB" sz="2400" dirty="0"/>
              <a:t>in </a:t>
            </a:r>
            <a:r>
              <a:rPr lang="en-GB" sz="2400" dirty="0" smtClean="0"/>
              <a:t>technology outdate the product</a:t>
            </a:r>
            <a:endParaRPr lang="en-GB" sz="2400" dirty="0"/>
          </a:p>
        </p:txBody>
      </p:sp>
      <p:pic>
        <p:nvPicPr>
          <p:cNvPr id="6" name="Picture 3"/>
          <p:cNvPicPr>
            <a:picLocks noChangeAspect="1" noChangeArrowheads="1"/>
          </p:cNvPicPr>
          <p:nvPr/>
        </p:nvPicPr>
        <p:blipFill rotWithShape="1">
          <a:blip r:embed="rId2" cstate="print">
            <a:clrChange>
              <a:clrFrom>
                <a:srgbClr val="F9F9F9"/>
              </a:clrFrom>
              <a:clrTo>
                <a:srgbClr val="F9F9F9">
                  <a:alpha val="0"/>
                </a:srgbClr>
              </a:clrTo>
            </a:clrChange>
            <a:extLst>
              <a:ext uri="{28A0092B-C50C-407E-A947-70E740481C1C}">
                <a14:useLocalDpi xmlns:a14="http://schemas.microsoft.com/office/drawing/2010/main" val="0"/>
              </a:ext>
            </a:extLst>
          </a:blip>
          <a:srcRect l="59223" r="19704" b="20026"/>
          <a:stretch/>
        </p:blipFill>
        <p:spPr bwMode="auto">
          <a:xfrm>
            <a:off x="5508104" y="2564904"/>
            <a:ext cx="1728192" cy="405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9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decline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smtClean="0"/>
              <a:t> Sales </a:t>
            </a:r>
            <a:r>
              <a:rPr lang="en-GB" sz="2400" dirty="0"/>
              <a:t>are dropping off sharply due to the end of the product life.</a:t>
            </a:r>
          </a:p>
          <a:p>
            <a:pPr>
              <a:buFont typeface="Arial" panose="020B0604020202020204" pitchFamily="34" charset="0"/>
              <a:buChar char="•"/>
            </a:pPr>
            <a:r>
              <a:rPr lang="en-GB" sz="2400" dirty="0" smtClean="0"/>
              <a:t> Demand </a:t>
            </a:r>
            <a:r>
              <a:rPr lang="en-GB" sz="2400" dirty="0"/>
              <a:t>has reduced significantly</a:t>
            </a:r>
          </a:p>
          <a:p>
            <a:pPr>
              <a:buFont typeface="Arial" panose="020B0604020202020204" pitchFamily="34" charset="0"/>
              <a:buChar char="•"/>
            </a:pPr>
            <a:r>
              <a:rPr lang="en-GB" sz="2400" dirty="0" smtClean="0"/>
              <a:t> Profit </a:t>
            </a:r>
            <a:r>
              <a:rPr lang="en-GB" sz="2400" dirty="0"/>
              <a:t>remains as no investment costs</a:t>
            </a:r>
          </a:p>
          <a:p>
            <a:pPr>
              <a:buFont typeface="Arial" panose="020B0604020202020204" pitchFamily="34" charset="0"/>
              <a:buChar char="•"/>
            </a:pPr>
            <a:r>
              <a:rPr lang="en-GB" sz="2400" dirty="0" smtClean="0"/>
              <a:t> No </a:t>
            </a:r>
            <a:r>
              <a:rPr lang="en-GB" sz="2400" dirty="0"/>
              <a:t>support in place to fix broken products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573016"/>
            <a:ext cx="3969888" cy="2232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2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Maturity &amp; </a:t>
            </a:r>
            <a:r>
              <a:rPr lang="en-GB" dirty="0" err="1" smtClean="0">
                <a:solidFill>
                  <a:srgbClr val="FFFFFF"/>
                </a:solidFill>
              </a:rPr>
              <a:t>DEcline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During the Maturity and Decline stages, how can we maximise our profit?</a:t>
            </a:r>
          </a:p>
          <a:p>
            <a:pPr marL="0" indent="0">
              <a:buNone/>
            </a:pPr>
            <a:r>
              <a:rPr lang="en-GB" sz="2400" dirty="0"/>
              <a:t>How can we ensure we are not left with excess stock and unwanted materials?</a:t>
            </a:r>
          </a:p>
        </p:txBody>
      </p:sp>
      <p:pic>
        <p:nvPicPr>
          <p:cNvPr id="1026" name="Picture 2" descr="Is Profit the Purpose of Busin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1" y="3830275"/>
            <a:ext cx="5042589" cy="302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212</TotalTime>
  <Words>1011</Words>
  <Application>Microsoft Office PowerPoint</Application>
  <PresentationFormat>On-screen Show (4:3)</PresentationFormat>
  <Paragraphs>101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Tw Cen MT</vt:lpstr>
      <vt:lpstr>Tw Cen MT Condensed</vt:lpstr>
      <vt:lpstr>Wingdings 3</vt:lpstr>
      <vt:lpstr>Integral</vt:lpstr>
      <vt:lpstr>higher Design &amp; Manufacture</vt:lpstr>
      <vt:lpstr>Learning intentions &amp; success criteria</vt:lpstr>
      <vt:lpstr>Product lifecycle</vt:lpstr>
      <vt:lpstr>PRODUCT DEVELOPMENT</vt:lpstr>
      <vt:lpstr>introduction</vt:lpstr>
      <vt:lpstr>growth</vt:lpstr>
      <vt:lpstr>maturity</vt:lpstr>
      <vt:lpstr>decline</vt:lpstr>
      <vt:lpstr>Maturity &amp; DEcline</vt:lpstr>
      <vt:lpstr>Maximise sales</vt:lpstr>
      <vt:lpstr>Extending product lifetime</vt:lpstr>
      <vt:lpstr>task</vt:lpstr>
      <vt:lpstr>answer</vt:lpstr>
      <vt:lpstr>obsolescence</vt:lpstr>
      <vt:lpstr>Planned obsolescence</vt:lpstr>
      <vt:lpstr>example</vt:lpstr>
      <vt:lpstr>Planned obsolescence</vt:lpstr>
      <vt:lpstr>Planned obsolescence</vt:lpstr>
      <vt:lpstr>Perceived obsolescence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28</cp:revision>
  <dcterms:created xsi:type="dcterms:W3CDTF">2020-05-18T09:31:07Z</dcterms:created>
  <dcterms:modified xsi:type="dcterms:W3CDTF">2023-10-10T09:29:37Z</dcterms:modified>
</cp:coreProperties>
</file>